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317" r:id="rId2"/>
    <p:sldId id="289" r:id="rId3"/>
    <p:sldId id="291" r:id="rId4"/>
    <p:sldId id="290" r:id="rId5"/>
    <p:sldId id="292" r:id="rId6"/>
    <p:sldId id="318" r:id="rId7"/>
    <p:sldId id="304" r:id="rId8"/>
    <p:sldId id="312" r:id="rId9"/>
    <p:sldId id="315" r:id="rId10"/>
    <p:sldId id="31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744D26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809221-68BB-10DC-5873-985410B42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0A0116-5661-CF88-1F5F-CA04FD7329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814665" y="2360420"/>
              <a:ext cx="7434841" cy="35394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CE1 CE2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algn="ctr"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1 </a:t>
              </a:r>
              <a:r>
                <a:rPr lang="fr-FR" sz="3200" b="1" dirty="0">
                  <a:solidFill>
                    <a:prstClr val="white"/>
                  </a:solidFill>
                </a:rPr>
                <a:t>=&gt; CE2 : </a:t>
              </a:r>
              <a:r>
                <a:rPr lang="fr-FR" sz="3200" b="1" dirty="0">
                  <a:solidFill>
                    <a:schemeClr val="bg1"/>
                  </a:solidFill>
                </a:rPr>
                <a:t>Je sais lire un diagramme.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algn="ctr"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</a:t>
              </a:r>
              <a:r>
                <a:rPr lang="fr-FR" sz="3200" b="1" dirty="0">
                  <a:solidFill>
                    <a:prstClr val="white"/>
                  </a:solidFill>
                </a:rPr>
                <a:t>2 =&gt; CE1 : Je résous un problème additif.</a:t>
              </a:r>
            </a:p>
            <a:p>
              <a:pPr algn="ctr">
                <a:defRPr/>
              </a:pP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94793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3C36D7-1D9C-EDC5-107F-D8066D61F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8D88D8-B904-F1C3-159E-5C58D7368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5914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EAC0ECA-B6E9-F951-C941-0CF5076DEFF8}"/>
              </a:ext>
            </a:extLst>
          </p:cNvPr>
          <p:cNvSpPr txBox="1"/>
          <p:nvPr/>
        </p:nvSpPr>
        <p:spPr>
          <a:xfrm>
            <a:off x="485452" y="1513265"/>
            <a:ext cx="309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45 + 9 =  …</a:t>
            </a:r>
            <a:endParaRPr lang="fr-FR" sz="4800" b="1" dirty="0"/>
          </a:p>
        </p:txBody>
      </p:sp>
      <p:sp>
        <p:nvSpPr>
          <p:cNvPr id="50" name="Espace réservé du texte 49">
            <a:extLst>
              <a:ext uri="{FF2B5EF4-FFF2-40B4-BE49-F238E27FC236}">
                <a16:creationId xmlns:a16="http://schemas.microsoft.com/office/drawing/2014/main" id="{8EE56A26-F1E9-7589-7E07-77BD5D7857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2A8FCA4D-895D-1C85-4C82-861FC5448B42}"/>
              </a:ext>
            </a:extLst>
          </p:cNvPr>
          <p:cNvSpPr txBox="1"/>
          <p:nvPr/>
        </p:nvSpPr>
        <p:spPr>
          <a:xfrm>
            <a:off x="485452" y="2344262"/>
            <a:ext cx="309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62 + 9 =  …</a:t>
            </a:r>
            <a:endParaRPr lang="fr-FR" sz="4800" b="1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A769A95-8438-D337-23B4-6A4B561096FF}"/>
              </a:ext>
            </a:extLst>
          </p:cNvPr>
          <p:cNvSpPr txBox="1"/>
          <p:nvPr/>
        </p:nvSpPr>
        <p:spPr>
          <a:xfrm>
            <a:off x="485452" y="3142236"/>
            <a:ext cx="309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78 + 9 =  …</a:t>
            </a:r>
            <a:endParaRPr lang="fr-FR" sz="4800" b="1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8FA7069-FEDB-DB9C-5F84-DF8CA7102D26}"/>
              </a:ext>
            </a:extLst>
          </p:cNvPr>
          <p:cNvSpPr txBox="1"/>
          <p:nvPr/>
        </p:nvSpPr>
        <p:spPr>
          <a:xfrm>
            <a:off x="485452" y="3924604"/>
            <a:ext cx="30904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81 + 9 =  …</a:t>
            </a:r>
            <a:endParaRPr lang="fr-FR" sz="4800" b="1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63CE80A-681F-F6C6-A085-8231AA06B2F8}"/>
              </a:ext>
            </a:extLst>
          </p:cNvPr>
          <p:cNvSpPr txBox="1"/>
          <p:nvPr/>
        </p:nvSpPr>
        <p:spPr>
          <a:xfrm>
            <a:off x="485452" y="4697581"/>
            <a:ext cx="35204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183 + 9 =  …</a:t>
            </a:r>
            <a:endParaRPr lang="fr-FR" sz="4800" b="1" dirty="0"/>
          </a:p>
        </p:txBody>
      </p:sp>
    </p:spTree>
    <p:extLst>
      <p:ext uri="{BB962C8B-B14F-4D97-AF65-F5344CB8AC3E}">
        <p14:creationId xmlns:p14="http://schemas.microsoft.com/office/powerpoint/2010/main" val="2578838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0" y="330200"/>
            <a:chExt cx="9144000" cy="6527800"/>
          </a:xfrm>
          <a:solidFill>
            <a:srgbClr val="0070C0"/>
          </a:solidFill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806120" y="2403149"/>
              <a:ext cx="7451933" cy="156966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prstClr val="white"/>
                  </a:solidFill>
                </a:rPr>
                <a:t>Partie 1 : CE2</a:t>
              </a:r>
            </a:p>
            <a:p>
              <a:pPr algn="ctr"/>
              <a:endParaRPr lang="fr-FR" sz="3200" b="1" dirty="0">
                <a:solidFill>
                  <a:prstClr val="white"/>
                </a:solidFill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sais lire un diagramme.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902EC48-E615-A6A8-1FB5-C669E3570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94" y="1236130"/>
            <a:ext cx="8179412" cy="48089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58B98FE-FC7D-0626-AC01-6B288FF60F31}"/>
              </a:ext>
            </a:extLst>
          </p:cNvPr>
          <p:cNvSpPr/>
          <p:nvPr/>
        </p:nvSpPr>
        <p:spPr>
          <a:xfrm>
            <a:off x="997505" y="5663294"/>
            <a:ext cx="7254240" cy="51521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3437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902EC48-E615-A6A8-1FB5-C669E3570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94" y="1236130"/>
            <a:ext cx="8179412" cy="48089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E6115D6B-6C41-3120-340C-3FEF19C1FB38}"/>
              </a:ext>
            </a:extLst>
          </p:cNvPr>
          <p:cNvSpPr/>
          <p:nvPr/>
        </p:nvSpPr>
        <p:spPr>
          <a:xfrm rot="16200000">
            <a:off x="-1488636" y="3435848"/>
            <a:ext cx="4280169" cy="515210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33889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4902EC48-E615-A6A8-1FB5-C669E3570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294" y="1236130"/>
            <a:ext cx="8179412" cy="480890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181" y="348218"/>
            <a:ext cx="848797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Observe le diagramme.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7E6B8934-27C6-6265-D12E-DC6AD7B560ED}"/>
              </a:ext>
            </a:extLst>
          </p:cNvPr>
          <p:cNvCxnSpPr>
            <a:cxnSpLocks/>
          </p:cNvCxnSpPr>
          <p:nvPr/>
        </p:nvCxnSpPr>
        <p:spPr>
          <a:xfrm flipH="1">
            <a:off x="844851" y="2240521"/>
            <a:ext cx="7181549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BC51557-AB88-C2C1-DA7B-95693837A87C}"/>
              </a:ext>
            </a:extLst>
          </p:cNvPr>
          <p:cNvCxnSpPr>
            <a:cxnSpLocks/>
          </p:cNvCxnSpPr>
          <p:nvPr/>
        </p:nvCxnSpPr>
        <p:spPr>
          <a:xfrm flipH="1">
            <a:off x="811032" y="2665911"/>
            <a:ext cx="3282601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FCA8F7F-EB49-4FAF-FC0F-A810EFAAB4B9}"/>
              </a:ext>
            </a:extLst>
          </p:cNvPr>
          <p:cNvCxnSpPr>
            <a:cxnSpLocks/>
          </p:cNvCxnSpPr>
          <p:nvPr/>
        </p:nvCxnSpPr>
        <p:spPr>
          <a:xfrm flipH="1">
            <a:off x="844851" y="3289443"/>
            <a:ext cx="128451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5DC240C-6B0C-73F1-589E-B7C8D7898D39}"/>
              </a:ext>
            </a:extLst>
          </p:cNvPr>
          <p:cNvCxnSpPr>
            <a:cxnSpLocks/>
          </p:cNvCxnSpPr>
          <p:nvPr/>
        </p:nvCxnSpPr>
        <p:spPr>
          <a:xfrm flipH="1">
            <a:off x="811032" y="4126674"/>
            <a:ext cx="5217235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9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497BC0-7896-C734-D780-A2E937F594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3ECF6C1-C9BD-9227-2EB9-00A2C2617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2C67C9-984C-CDC0-9A3E-BDA4E4658B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61AA9C6F-1F50-2348-9C4C-C496F50978B2}"/>
              </a:ext>
            </a:extLst>
          </p:cNvPr>
          <p:cNvSpPr>
            <a:spLocks noGrp="1"/>
          </p:cNvSpPr>
          <p:nvPr/>
        </p:nvSpPr>
        <p:spPr>
          <a:xfrm>
            <a:off x="588736" y="3678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669972FA-5AEE-EB1D-39DC-AB8A2C127820}"/>
              </a:ext>
            </a:extLst>
          </p:cNvPr>
          <p:cNvSpPr>
            <a:spLocks noGrp="1"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96CDCD5-3918-C347-3382-E8CA04F25BAE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30A4886-F7FA-F5A2-2308-5778D1C3EA23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ZoneTexte 5">
              <a:extLst>
                <a:ext uri="{FF2B5EF4-FFF2-40B4-BE49-F238E27FC236}">
                  <a16:creationId xmlns:a16="http://schemas.microsoft.com/office/drawing/2014/main" id="{39C9F516-0D12-EB0F-A4B0-B85137AED913}"/>
                </a:ext>
              </a:extLst>
            </p:cNvPr>
            <p:cNvSpPr txBox="1"/>
            <p:nvPr/>
          </p:nvSpPr>
          <p:spPr>
            <a:xfrm>
              <a:off x="681672" y="2377511"/>
              <a:ext cx="779376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Partie 2 : CE1</a:t>
              </a: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lang="fr-FR" sz="3200" b="1" dirty="0">
                <a:solidFill>
                  <a:prstClr val="white"/>
                </a:solidFill>
                <a:latin typeface="Calibri" panose="020F0502020204030204"/>
              </a:endParaRPr>
            </a:p>
            <a:p>
              <a:pPr marR="0" lvl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résous un problème additif.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2517A86-6D76-FA44-4A15-86789B4D6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16173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5914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Résous le problème.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FA7D9BD-9100-7D54-6478-67012542C08A}"/>
              </a:ext>
            </a:extLst>
          </p:cNvPr>
          <p:cNvSpPr txBox="1"/>
          <p:nvPr/>
        </p:nvSpPr>
        <p:spPr>
          <a:xfrm>
            <a:off x="1423851" y="1490008"/>
            <a:ext cx="6296297" cy="2308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Léa compte l’argent dans sa tirelire. Elle a 27 euros. Son père lui donne 9 euros pour la remercier d’avoir aidé à ranger le bois dans le jardin.</a:t>
            </a:r>
          </a:p>
          <a:p>
            <a:endParaRPr lang="fr-FR" sz="2400" dirty="0"/>
          </a:p>
          <a:p>
            <a:r>
              <a:rPr lang="fr-FR" sz="2400" b="1" dirty="0"/>
              <a:t>Combien d’argent a-t-elle en tout ?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C2BBCC7-AC59-C843-C384-02E463501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691602E5-24F1-C78F-8824-2232D6F1A9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2DB48B3-FF3C-2F01-C100-D77B4363B0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BD2BB69B-E03A-8487-1662-4753EE194F55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A197C9FC-9E32-0B75-70F5-7CF12C582443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B428EAB9-36BE-6916-2E9C-16460F531B97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692065E-350A-4CF8-5786-939059A1D908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DB401F5-698F-FEC0-B049-C123986DC360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cherche la somme totale.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6517E86-5F95-3674-7101-0F7425CA809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La somme totale est 36 €.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0CDB53C-AE0B-4567-B57B-2AF364CF2C6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AE0971A3-B134-2720-3BA3-2F3F497F088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1803D783-16B4-CCF9-68C0-0CCE171C10A1}"/>
              </a:ext>
            </a:extLst>
          </p:cNvPr>
          <p:cNvSpPr txBox="1"/>
          <p:nvPr/>
        </p:nvSpPr>
        <p:spPr>
          <a:xfrm>
            <a:off x="3508499" y="421360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27 + 9 = 36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9853F696-E6C1-F443-0175-4A9F7C960D3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A5EED5D9-2F6C-E145-E465-53DA3E6C66E3}"/>
              </a:ext>
            </a:extLst>
          </p:cNvPr>
          <p:cNvSpPr txBox="1"/>
          <p:nvPr/>
        </p:nvSpPr>
        <p:spPr>
          <a:xfrm>
            <a:off x="3455817" y="2549101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le problème.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681413-A395-444E-B610-C711B9750A61}"/>
              </a:ext>
            </a:extLst>
          </p:cNvPr>
          <p:cNvSpPr/>
          <p:nvPr/>
        </p:nvSpPr>
        <p:spPr>
          <a:xfrm>
            <a:off x="6453700" y="3169405"/>
            <a:ext cx="1149532" cy="403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27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B6AE899-CF74-5072-278D-E2701BFFF661}"/>
              </a:ext>
            </a:extLst>
          </p:cNvPr>
          <p:cNvSpPr/>
          <p:nvPr/>
        </p:nvSpPr>
        <p:spPr>
          <a:xfrm>
            <a:off x="7633816" y="3168464"/>
            <a:ext cx="738336" cy="40331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9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A0274B4-B32A-940A-EAAD-981A26A7C47B}"/>
              </a:ext>
            </a:extLst>
          </p:cNvPr>
          <p:cNvSpPr/>
          <p:nvPr/>
        </p:nvSpPr>
        <p:spPr>
          <a:xfrm>
            <a:off x="6453700" y="2726226"/>
            <a:ext cx="1918452" cy="40331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1635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/>
      <p:bldP spid="18" grpId="0" animBg="1"/>
      <p:bldP spid="23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2B8612-079A-D65E-A231-A4C57F8546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493514-A7DD-9BCA-29D7-F3CA04AA2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59141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Comment ajouter 9 à un nombre ? 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4A1B089-DEC9-96FE-78A0-EE38680F08ED}"/>
              </a:ext>
            </a:extLst>
          </p:cNvPr>
          <p:cNvSpPr txBox="1"/>
          <p:nvPr/>
        </p:nvSpPr>
        <p:spPr>
          <a:xfrm>
            <a:off x="3199312" y="1299153"/>
            <a:ext cx="449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9</a:t>
            </a:r>
            <a:endParaRPr lang="fr-FR" sz="4800" b="1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A138C079-9483-D52A-98B0-62693202176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982" y="2129670"/>
            <a:ext cx="204223" cy="139029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EBDF506F-AA71-19C8-9B11-6AFBE3B10B8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875" y="2882703"/>
            <a:ext cx="187198" cy="18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7C6660B-4A4E-B23C-3B55-B1B61B8332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530" y="2698556"/>
            <a:ext cx="187198" cy="18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4CD36906-A6C4-AAF1-72F1-970E4301617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3399" y="2882703"/>
            <a:ext cx="187198" cy="18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6268F360-BC16-998B-982E-793BCCAA24E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054" y="2698556"/>
            <a:ext cx="187198" cy="180000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301AFEE6-EE72-3127-0218-B443963D2A7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245" y="2514409"/>
            <a:ext cx="187198" cy="180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6E7C9A09-3CB8-52C9-AA92-DC89713CB12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4900" y="2330262"/>
            <a:ext cx="187198" cy="180000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B556371D-3E5C-06C9-9844-452D1D06BC1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769" y="2514409"/>
            <a:ext cx="187198" cy="180000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8B69DD9A-8C90-C15E-A63E-2FCE974344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424" y="2330262"/>
            <a:ext cx="187198" cy="180000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FB9140A5-4E49-397D-3F36-B734A91A45C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990" y="3106228"/>
            <a:ext cx="187198" cy="180000"/>
          </a:xfrm>
          <a:prstGeom prst="rect">
            <a:avLst/>
          </a:prstGeom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D6BAE655-B29F-64CD-EB97-9E07E2884B70}"/>
              </a:ext>
            </a:extLst>
          </p:cNvPr>
          <p:cNvSpPr txBox="1"/>
          <p:nvPr/>
        </p:nvSpPr>
        <p:spPr>
          <a:xfrm>
            <a:off x="4203926" y="1827865"/>
            <a:ext cx="449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=</a:t>
            </a:r>
            <a:endParaRPr lang="fr-FR" sz="4800" b="1" dirty="0"/>
          </a:p>
        </p:txBody>
      </p:sp>
      <p:sp>
        <p:nvSpPr>
          <p:cNvPr id="29" name="Rectangle : coins arrondis 28">
            <a:extLst>
              <a:ext uri="{FF2B5EF4-FFF2-40B4-BE49-F238E27FC236}">
                <a16:creationId xmlns:a16="http://schemas.microsoft.com/office/drawing/2014/main" id="{4598ED37-15D1-7B15-DC39-03C7046A26EE}"/>
              </a:ext>
            </a:extLst>
          </p:cNvPr>
          <p:cNvSpPr/>
          <p:nvPr/>
        </p:nvSpPr>
        <p:spPr>
          <a:xfrm>
            <a:off x="2674620" y="1299153"/>
            <a:ext cx="1529306" cy="228224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 : coins arrondis 29">
            <a:extLst>
              <a:ext uri="{FF2B5EF4-FFF2-40B4-BE49-F238E27FC236}">
                <a16:creationId xmlns:a16="http://schemas.microsoft.com/office/drawing/2014/main" id="{14B084F6-21DB-0B57-73BF-D6A43E841E63}"/>
              </a:ext>
            </a:extLst>
          </p:cNvPr>
          <p:cNvSpPr/>
          <p:nvPr/>
        </p:nvSpPr>
        <p:spPr>
          <a:xfrm>
            <a:off x="4764094" y="1319281"/>
            <a:ext cx="1529306" cy="2282247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1324F885-14A7-1A87-6F7B-A409D78F0B2E}"/>
              </a:ext>
            </a:extLst>
          </p:cNvPr>
          <p:cNvSpPr txBox="1"/>
          <p:nvPr/>
        </p:nvSpPr>
        <p:spPr>
          <a:xfrm>
            <a:off x="4860460" y="1321676"/>
            <a:ext cx="2066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10-1</a:t>
            </a:r>
            <a:endParaRPr lang="fr-FR" sz="4800" b="1" dirty="0"/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361CC2B3-E4A8-F0BA-40D0-CC18D81E8B3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875" y="3106228"/>
            <a:ext cx="187198" cy="180000"/>
          </a:xfrm>
          <a:prstGeom prst="rect">
            <a:avLst/>
          </a:prstGeom>
        </p:spPr>
      </p:pic>
      <p:sp>
        <p:nvSpPr>
          <p:cNvPr id="33" name="Signe de multiplication 32">
            <a:extLst>
              <a:ext uri="{FF2B5EF4-FFF2-40B4-BE49-F238E27FC236}">
                <a16:creationId xmlns:a16="http://schemas.microsoft.com/office/drawing/2014/main" id="{1BD4E05E-5A04-46EB-F29C-EB6DCB56B906}"/>
              </a:ext>
            </a:extLst>
          </p:cNvPr>
          <p:cNvSpPr/>
          <p:nvPr/>
        </p:nvSpPr>
        <p:spPr>
          <a:xfrm>
            <a:off x="5276850" y="3308634"/>
            <a:ext cx="447675" cy="292894"/>
          </a:xfrm>
          <a:prstGeom prst="mathMultiply">
            <a:avLst>
              <a:gd name="adj1" fmla="val 726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94658A30-88FE-7E27-57DC-8D476A772A54}"/>
              </a:ext>
            </a:extLst>
          </p:cNvPr>
          <p:cNvCxnSpPr/>
          <p:nvPr/>
        </p:nvCxnSpPr>
        <p:spPr>
          <a:xfrm>
            <a:off x="1473806" y="5394960"/>
            <a:ext cx="632145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>
            <a:extLst>
              <a:ext uri="{FF2B5EF4-FFF2-40B4-BE49-F238E27FC236}">
                <a16:creationId xmlns:a16="http://schemas.microsoft.com/office/drawing/2014/main" id="{6467BEB2-353E-5FC6-DCA0-FBC46AD51659}"/>
              </a:ext>
            </a:extLst>
          </p:cNvPr>
          <p:cNvCxnSpPr>
            <a:cxnSpLocks/>
          </p:cNvCxnSpPr>
          <p:nvPr/>
        </p:nvCxnSpPr>
        <p:spPr>
          <a:xfrm flipV="1">
            <a:off x="2292939" y="5178960"/>
            <a:ext cx="0" cy="216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7DBC0856-56FD-09CA-268E-A4E22DCC9AE5}"/>
              </a:ext>
            </a:extLst>
          </p:cNvPr>
          <p:cNvCxnSpPr>
            <a:cxnSpLocks/>
          </p:cNvCxnSpPr>
          <p:nvPr/>
        </p:nvCxnSpPr>
        <p:spPr>
          <a:xfrm flipV="1">
            <a:off x="5724525" y="5178960"/>
            <a:ext cx="0" cy="216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450CDC8F-BCBF-B085-93A6-5AE8C4C0263A}"/>
              </a:ext>
            </a:extLst>
          </p:cNvPr>
          <p:cNvCxnSpPr>
            <a:cxnSpLocks/>
          </p:cNvCxnSpPr>
          <p:nvPr/>
        </p:nvCxnSpPr>
        <p:spPr>
          <a:xfrm flipV="1">
            <a:off x="5276850" y="5178960"/>
            <a:ext cx="0" cy="2160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59726296-C32E-FC0E-61F3-9B11DEEC5249}"/>
              </a:ext>
            </a:extLst>
          </p:cNvPr>
          <p:cNvSpPr txBox="1"/>
          <p:nvPr/>
        </p:nvSpPr>
        <p:spPr>
          <a:xfrm>
            <a:off x="2003379" y="4702185"/>
            <a:ext cx="68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27</a:t>
            </a:r>
            <a:endParaRPr lang="fr-FR" dirty="0"/>
          </a:p>
        </p:txBody>
      </p:sp>
      <p:sp>
        <p:nvSpPr>
          <p:cNvPr id="41" name="Flèche : courbe vers le bas 40">
            <a:extLst>
              <a:ext uri="{FF2B5EF4-FFF2-40B4-BE49-F238E27FC236}">
                <a16:creationId xmlns:a16="http://schemas.microsoft.com/office/drawing/2014/main" id="{E900688B-1F69-0125-AF18-CACF790379E6}"/>
              </a:ext>
            </a:extLst>
          </p:cNvPr>
          <p:cNvSpPr/>
          <p:nvPr/>
        </p:nvSpPr>
        <p:spPr>
          <a:xfrm>
            <a:off x="2294978" y="4267326"/>
            <a:ext cx="3000366" cy="588809"/>
          </a:xfrm>
          <a:prstGeom prst="curvedDownArrow">
            <a:avLst>
              <a:gd name="adj1" fmla="val 1957"/>
              <a:gd name="adj2" fmla="val 66492"/>
              <a:gd name="adj3" fmla="val 32395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992337DA-A635-23F2-C2EE-1E6847E91B3C}"/>
              </a:ext>
            </a:extLst>
          </p:cNvPr>
          <p:cNvSpPr txBox="1"/>
          <p:nvPr/>
        </p:nvSpPr>
        <p:spPr>
          <a:xfrm>
            <a:off x="3430597" y="3857116"/>
            <a:ext cx="6810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C00000"/>
                </a:solidFill>
              </a:rPr>
              <a:t>+9</a:t>
            </a:r>
            <a:endParaRPr lang="fr-FR" sz="1600" dirty="0">
              <a:solidFill>
                <a:srgbClr val="C00000"/>
              </a:solidFill>
            </a:endParaRPr>
          </a:p>
        </p:txBody>
      </p:sp>
      <p:sp>
        <p:nvSpPr>
          <p:cNvPr id="43" name="Flèche : courbe vers le bas 42">
            <a:extLst>
              <a:ext uri="{FF2B5EF4-FFF2-40B4-BE49-F238E27FC236}">
                <a16:creationId xmlns:a16="http://schemas.microsoft.com/office/drawing/2014/main" id="{80FD450E-5039-14AD-DE81-4608428DD5E6}"/>
              </a:ext>
            </a:extLst>
          </p:cNvPr>
          <p:cNvSpPr/>
          <p:nvPr/>
        </p:nvSpPr>
        <p:spPr>
          <a:xfrm flipV="1">
            <a:off x="2321315" y="5670816"/>
            <a:ext cx="3560513" cy="696230"/>
          </a:xfrm>
          <a:prstGeom prst="curvedDownArrow">
            <a:avLst>
              <a:gd name="adj1" fmla="val 1957"/>
              <a:gd name="adj2" fmla="val 30990"/>
              <a:gd name="adj3" fmla="val 32395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38BFAF4E-11A0-8085-A6CC-F9B453C55C20}"/>
              </a:ext>
            </a:extLst>
          </p:cNvPr>
          <p:cNvSpPr txBox="1"/>
          <p:nvPr/>
        </p:nvSpPr>
        <p:spPr>
          <a:xfrm>
            <a:off x="5276850" y="5333716"/>
            <a:ext cx="532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-1</a:t>
            </a: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45" name="Flèche : courbe vers le bas 44">
            <a:extLst>
              <a:ext uri="{FF2B5EF4-FFF2-40B4-BE49-F238E27FC236}">
                <a16:creationId xmlns:a16="http://schemas.microsoft.com/office/drawing/2014/main" id="{5512F9DD-446C-E41B-814C-F1263C642CE6}"/>
              </a:ext>
            </a:extLst>
          </p:cNvPr>
          <p:cNvSpPr/>
          <p:nvPr/>
        </p:nvSpPr>
        <p:spPr>
          <a:xfrm flipH="1" flipV="1">
            <a:off x="5253602" y="5437280"/>
            <a:ext cx="470923" cy="316092"/>
          </a:xfrm>
          <a:prstGeom prst="curvedDownArrow">
            <a:avLst>
              <a:gd name="adj1" fmla="val 1957"/>
              <a:gd name="adj2" fmla="val 30990"/>
              <a:gd name="adj3" fmla="val 32395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A0139BC9-FD58-7F2E-0732-E4A45CCCB50C}"/>
              </a:ext>
            </a:extLst>
          </p:cNvPr>
          <p:cNvSpPr txBox="1"/>
          <p:nvPr/>
        </p:nvSpPr>
        <p:spPr>
          <a:xfrm>
            <a:off x="3923516" y="6099790"/>
            <a:ext cx="10696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+10</a:t>
            </a: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3A4A0199-BA58-4FC2-CE87-3EE9A53CE60B}"/>
              </a:ext>
            </a:extLst>
          </p:cNvPr>
          <p:cNvSpPr txBox="1"/>
          <p:nvPr/>
        </p:nvSpPr>
        <p:spPr>
          <a:xfrm>
            <a:off x="5469330" y="4735737"/>
            <a:ext cx="68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37</a:t>
            </a:r>
            <a:endParaRPr lang="fr-FR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889B7C80-7965-11A1-98FD-55BD9FF5FD55}"/>
              </a:ext>
            </a:extLst>
          </p:cNvPr>
          <p:cNvSpPr txBox="1"/>
          <p:nvPr/>
        </p:nvSpPr>
        <p:spPr>
          <a:xfrm>
            <a:off x="4954825" y="4720042"/>
            <a:ext cx="681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rgbClr val="C00000"/>
                </a:solidFill>
              </a:rPr>
              <a:t>36</a:t>
            </a:r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50" name="Espace réservé du texte 49">
            <a:extLst>
              <a:ext uri="{FF2B5EF4-FFF2-40B4-BE49-F238E27FC236}">
                <a16:creationId xmlns:a16="http://schemas.microsoft.com/office/drawing/2014/main" id="{F0634085-74CD-79D6-848C-C77B06E4A4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6001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8" grpId="0"/>
      <p:bldP spid="31" grpId="0"/>
      <p:bldP spid="33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/>
      <p:bldP spid="4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174</Words>
  <Application>Microsoft Office PowerPoint</Application>
  <PresentationFormat>Affichage à l'écran (4:3)</PresentationFormat>
  <Paragraphs>47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Cursive standard</vt:lpstr>
      <vt:lpstr>Webdings</vt:lpstr>
      <vt:lpstr>Thème Office</vt:lpstr>
      <vt:lpstr>Présentation PowerPoint</vt:lpstr>
      <vt:lpstr>Présentation PowerPoint</vt:lpstr>
      <vt:lpstr>Observe le diagramme.</vt:lpstr>
      <vt:lpstr>Observe le diagramme.</vt:lpstr>
      <vt:lpstr>Observe le diagramme.</vt:lpstr>
      <vt:lpstr>Présentation PowerPoint</vt:lpstr>
      <vt:lpstr>Résous le problème. </vt:lpstr>
      <vt:lpstr>Correction</vt:lpstr>
      <vt:lpstr>Comment ajouter 9 à un nombre ? </vt:lpstr>
      <vt:lpstr>Calcule.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76</cp:revision>
  <dcterms:created xsi:type="dcterms:W3CDTF">2023-02-07T14:55:57Z</dcterms:created>
  <dcterms:modified xsi:type="dcterms:W3CDTF">2025-10-23T10:27:45Z</dcterms:modified>
</cp:coreProperties>
</file>